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Source Sans Pr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0" roundtripDataSignature="AMtx7mjVQlns34FkNjV/jatC41ObTgfg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SansPro-regular.fntdata"/><Relationship Id="rId25" Type="http://schemas.openxmlformats.org/officeDocument/2006/relationships/slide" Target="slides/slide20.xml"/><Relationship Id="rId28" Type="http://schemas.openxmlformats.org/officeDocument/2006/relationships/font" Target="fonts/SourceSansPro-italic.fntdata"/><Relationship Id="rId27" Type="http://schemas.openxmlformats.org/officeDocument/2006/relationships/font" Target="fonts/SourceSansPr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a27558a24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ea27558a24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a27558a2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ea27558a24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a27558a2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ea27558a24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a27558a2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ea27558a24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a27558a2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ea27558a24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a27558a2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ea27558a24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a27558a24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ea27558a24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a27558a24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ea27558a24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a27558a2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ea27558a24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a27558a24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ea27558a24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a27558a24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ea27558a24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a27558a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ea27558a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a27558a2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ea27558a2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a27558a2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ea27558a24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drive.google.com/file/d/14HQCOZPHJ6dp9nEMa4Iolvd1PRf-3ktg/view" TargetMode="External"/><Relationship Id="rId5" Type="http://schemas.openxmlformats.org/officeDocument/2006/relationships/image" Target="../media/image5.png"/><Relationship Id="rId6" Type="http://schemas.openxmlformats.org/officeDocument/2006/relationships/hyperlink" Target="http://drive.google.com/file/d/14K5cJw0T85XzFfgJejnEzJb3xxbM62aI/vie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hyperlink" Target="http://drive.google.com/file/d/14K5cJw0T85XzFfgJejnEzJb3xxbM62aI/view" TargetMode="External"/><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hyperlink" Target="http://drive.google.com/file/d/14N5RWIuhu9xGAL-nsZk1gdCiX7rAMVzC/view" TargetMode="External"/><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hyperlink" Target="http://drive.google.com/file/d/14QBlm_3zwVI3SRiuPKO_EIqpZzBCh-lI/view" TargetMode="External"/><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hyperlink" Target="http://drive.google.com/file/d/1daMLm6D7rD--A1kchzjMKlAMrtEhcVvH/view" TargetMode="External"/><Relationship Id="rId5"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hyperlink" Target="http://drive.google.com/file/d/1XSiOKUexWix2oWy9O1JCGAijN7fg0QOF/view" TargetMode="External"/><Relationship Id="rId5"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youtu.be/6lOFOZxScuM" TargetMode="External"/><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3.jpg"/><Relationship Id="rId9" Type="http://schemas.openxmlformats.org/officeDocument/2006/relationships/image" Target="../media/image18.jpg"/><Relationship Id="rId5" Type="http://schemas.openxmlformats.org/officeDocument/2006/relationships/image" Target="../media/image8.png"/><Relationship Id="rId6" Type="http://schemas.openxmlformats.org/officeDocument/2006/relationships/hyperlink" Target="http://drive.google.com/file/d/1NTXZiN1NhEvAYDHR3xwHpP9Jx_Cei4xU/view" TargetMode="External"/><Relationship Id="rId7" Type="http://schemas.openxmlformats.org/officeDocument/2006/relationships/image" Target="../media/image2.jpg"/><Relationship Id="rId8" Type="http://schemas.openxmlformats.org/officeDocument/2006/relationships/hyperlink" Target="http://drive.google.com/file/d/1daMLm6D7rD--A1kchzjMKlAMrtEhcVvH/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55" name="Google Shape;55;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solidFill>
                  <a:schemeClr val="lt1"/>
                </a:solidFill>
              </a:rPr>
              <a:t>NFT Vision Hack</a:t>
            </a:r>
            <a:endParaRPr>
              <a:solidFill>
                <a:schemeClr val="lt1"/>
              </a:solidFill>
            </a:endParaRPr>
          </a:p>
        </p:txBody>
      </p:sp>
      <p:sp>
        <p:nvSpPr>
          <p:cNvPr id="56" name="Google Shape;56;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solidFill>
                  <a:srgbClr val="4DBFFF"/>
                </a:solidFill>
              </a:rPr>
              <a:t>SOURCE SQUAD</a:t>
            </a:r>
            <a:endParaRPr>
              <a:solidFill>
                <a:srgbClr val="4DB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ea27558a24_1_43"/>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38" name="Google Shape;138;gea27558a24_1_4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Project - Source Reference Diagram</a:t>
            </a:r>
            <a:endParaRPr b="1">
              <a:solidFill>
                <a:srgbClr val="4DBFFF"/>
              </a:solidFill>
              <a:latin typeface="Source Sans Pro"/>
              <a:ea typeface="Source Sans Pro"/>
              <a:cs typeface="Source Sans Pro"/>
              <a:sym typeface="Source Sans Pro"/>
            </a:endParaRPr>
          </a:p>
        </p:txBody>
      </p:sp>
      <p:pic>
        <p:nvPicPr>
          <p:cNvPr id="139" name="Google Shape;139;gea27558a24_1_43"/>
          <p:cNvPicPr preferRelativeResize="0"/>
          <p:nvPr/>
        </p:nvPicPr>
        <p:blipFill>
          <a:blip r:embed="rId4">
            <a:alphaModFix/>
          </a:blip>
          <a:stretch>
            <a:fillRect/>
          </a:stretch>
        </p:blipFill>
        <p:spPr>
          <a:xfrm>
            <a:off x="1391299" y="789125"/>
            <a:ext cx="6361400" cy="3975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gea27558a24_1_11"/>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45" name="Google Shape;145;gea27558a24_1_11"/>
          <p:cNvSpPr txBox="1"/>
          <p:nvPr>
            <p:ph type="title"/>
          </p:nvPr>
        </p:nvSpPr>
        <p:spPr>
          <a:xfrm>
            <a:off x="3145650" y="292825"/>
            <a:ext cx="2852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Art Piece : </a:t>
            </a:r>
            <a:r>
              <a:rPr b="1" lang="en">
                <a:solidFill>
                  <a:srgbClr val="4DBFFF"/>
                </a:solidFill>
                <a:latin typeface="Source Sans Pro"/>
                <a:ea typeface="Source Sans Pro"/>
                <a:cs typeface="Source Sans Pro"/>
                <a:sym typeface="Source Sans Pro"/>
              </a:rPr>
              <a:t>Visual</a:t>
            </a:r>
            <a:r>
              <a:rPr b="1" lang="en">
                <a:solidFill>
                  <a:srgbClr val="4DBFFF"/>
                </a:solidFill>
                <a:latin typeface="Source Sans Pro"/>
                <a:ea typeface="Source Sans Pro"/>
                <a:cs typeface="Source Sans Pro"/>
                <a:sym typeface="Source Sans Pro"/>
              </a:rPr>
              <a:t> 1</a:t>
            </a:r>
            <a:endParaRPr b="1">
              <a:solidFill>
                <a:srgbClr val="4DBFFF"/>
              </a:solidFill>
              <a:latin typeface="Source Sans Pro"/>
              <a:ea typeface="Source Sans Pro"/>
              <a:cs typeface="Source Sans Pro"/>
              <a:sym typeface="Source Sans Pro"/>
            </a:endParaRPr>
          </a:p>
          <a:p>
            <a:pPr indent="0" lvl="0" marL="0" rtl="0" algn="l">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id="146" name="Google Shape;146;gea27558a24_1_11"/>
          <p:cNvPicPr preferRelativeResize="0"/>
          <p:nvPr/>
        </p:nvPicPr>
        <p:blipFill>
          <a:blip r:embed="rId4">
            <a:alphaModFix/>
          </a:blip>
          <a:stretch>
            <a:fillRect/>
          </a:stretch>
        </p:blipFill>
        <p:spPr>
          <a:xfrm>
            <a:off x="2771837" y="1017725"/>
            <a:ext cx="3600326" cy="3600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gea27558a24_1_18"/>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52" name="Google Shape;152;gea27558a24_1_18"/>
          <p:cNvPicPr preferRelativeResize="0"/>
          <p:nvPr/>
        </p:nvPicPr>
        <p:blipFill rotWithShape="1">
          <a:blip r:embed="rId4">
            <a:alphaModFix/>
          </a:blip>
          <a:srcRect b="0" l="0" r="0" t="0"/>
          <a:stretch/>
        </p:blipFill>
        <p:spPr>
          <a:xfrm>
            <a:off x="2771837" y="1017725"/>
            <a:ext cx="3600326" cy="3600326"/>
          </a:xfrm>
          <a:prstGeom prst="rect">
            <a:avLst/>
          </a:prstGeom>
          <a:noFill/>
          <a:ln>
            <a:noFill/>
          </a:ln>
        </p:spPr>
      </p:pic>
      <p:sp>
        <p:nvSpPr>
          <p:cNvPr id="153" name="Google Shape;153;gea27558a24_1_18"/>
          <p:cNvSpPr txBox="1"/>
          <p:nvPr>
            <p:ph type="title"/>
          </p:nvPr>
        </p:nvSpPr>
        <p:spPr>
          <a:xfrm>
            <a:off x="3145650" y="292825"/>
            <a:ext cx="2852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Art Piece : Visual 2</a:t>
            </a:r>
            <a:endParaRPr b="1">
              <a:solidFill>
                <a:srgbClr val="4DBFFF"/>
              </a:solidFill>
              <a:latin typeface="Source Sans Pro"/>
              <a:ea typeface="Source Sans Pro"/>
              <a:cs typeface="Source Sans Pro"/>
              <a:sym typeface="Source Sans Pro"/>
            </a:endParaRPr>
          </a:p>
          <a:p>
            <a:pPr indent="0" lvl="0" marL="0" rtl="0" algn="l">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gea27558a24_1_24"/>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59" name="Google Shape;159;gea27558a24_1_24"/>
          <p:cNvPicPr preferRelativeResize="0"/>
          <p:nvPr/>
        </p:nvPicPr>
        <p:blipFill rotWithShape="1">
          <a:blip r:embed="rId4">
            <a:alphaModFix/>
          </a:blip>
          <a:srcRect b="0" l="0" r="0" t="0"/>
          <a:stretch/>
        </p:blipFill>
        <p:spPr>
          <a:xfrm>
            <a:off x="2771837" y="1017725"/>
            <a:ext cx="3600326" cy="3600326"/>
          </a:xfrm>
          <a:prstGeom prst="rect">
            <a:avLst/>
          </a:prstGeom>
          <a:noFill/>
          <a:ln>
            <a:noFill/>
          </a:ln>
        </p:spPr>
      </p:pic>
      <p:sp>
        <p:nvSpPr>
          <p:cNvPr id="160" name="Google Shape;160;gea27558a24_1_24"/>
          <p:cNvSpPr txBox="1"/>
          <p:nvPr>
            <p:ph type="title"/>
          </p:nvPr>
        </p:nvSpPr>
        <p:spPr>
          <a:xfrm>
            <a:off x="3145650" y="292825"/>
            <a:ext cx="2852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Art Piece : Visual 3</a:t>
            </a:r>
            <a:endParaRPr b="1">
              <a:solidFill>
                <a:srgbClr val="4DBFFF"/>
              </a:solidFill>
              <a:latin typeface="Source Sans Pro"/>
              <a:ea typeface="Source Sans Pro"/>
              <a:cs typeface="Source Sans Pro"/>
              <a:sym typeface="Source Sans Pro"/>
            </a:endParaRPr>
          </a:p>
          <a:p>
            <a:pPr indent="0" lvl="0" marL="0" rtl="0" algn="l">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gea27558a24_1_31"/>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66" name="Google Shape;166;gea27558a24_1_31"/>
          <p:cNvPicPr preferRelativeResize="0"/>
          <p:nvPr/>
        </p:nvPicPr>
        <p:blipFill rotWithShape="1">
          <a:blip r:embed="rId4">
            <a:alphaModFix/>
          </a:blip>
          <a:srcRect b="0" l="0" r="0" t="0"/>
          <a:stretch/>
        </p:blipFill>
        <p:spPr>
          <a:xfrm>
            <a:off x="2771837" y="1017725"/>
            <a:ext cx="3600326" cy="3600326"/>
          </a:xfrm>
          <a:prstGeom prst="rect">
            <a:avLst/>
          </a:prstGeom>
          <a:noFill/>
          <a:ln>
            <a:noFill/>
          </a:ln>
        </p:spPr>
      </p:pic>
      <p:sp>
        <p:nvSpPr>
          <p:cNvPr id="167" name="Google Shape;167;gea27558a24_1_31"/>
          <p:cNvSpPr txBox="1"/>
          <p:nvPr>
            <p:ph type="title"/>
          </p:nvPr>
        </p:nvSpPr>
        <p:spPr>
          <a:xfrm>
            <a:off x="3145650" y="292825"/>
            <a:ext cx="2852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Art Piece : Visual 4</a:t>
            </a:r>
            <a:endParaRPr b="1">
              <a:solidFill>
                <a:srgbClr val="4DBFFF"/>
              </a:solidFill>
              <a:latin typeface="Source Sans Pro"/>
              <a:ea typeface="Source Sans Pro"/>
              <a:cs typeface="Source Sans Pro"/>
              <a:sym typeface="Source Sans Pro"/>
            </a:endParaRPr>
          </a:p>
          <a:p>
            <a:pPr indent="0" lvl="0" marL="0" rtl="0" algn="l">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ea27558a24_1_37"/>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73" name="Google Shape;173;gea27558a24_1_37"/>
          <p:cNvSpPr txBox="1"/>
          <p:nvPr>
            <p:ph type="title"/>
          </p:nvPr>
        </p:nvSpPr>
        <p:spPr>
          <a:xfrm>
            <a:off x="2313150" y="325400"/>
            <a:ext cx="4517700" cy="802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Soundscape</a:t>
            </a:r>
            <a:r>
              <a:rPr b="1" lang="en">
                <a:solidFill>
                  <a:srgbClr val="4DBFFF"/>
                </a:solidFill>
                <a:latin typeface="Source Sans Pro"/>
                <a:ea typeface="Source Sans Pro"/>
                <a:cs typeface="Source Sans Pro"/>
                <a:sym typeface="Source Sans Pro"/>
              </a:rPr>
              <a:t> : Visual 1</a:t>
            </a:r>
            <a:endParaRPr b="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rPr b="1" i="1" lang="en">
                <a:solidFill>
                  <a:srgbClr val="4DBFFF"/>
                </a:solidFill>
                <a:latin typeface="Source Sans Pro"/>
                <a:ea typeface="Source Sans Pro"/>
                <a:cs typeface="Source Sans Pro"/>
                <a:sym typeface="Source Sans Pro"/>
              </a:rPr>
              <a:t>Why Don’t You Smile more?</a:t>
            </a:r>
            <a:endParaRPr b="1" i="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id="174" name="Google Shape;174;gea27558a24_1_37" title="V1_WhyDontYouSmileMore.wav">
            <a:hlinkClick r:id="rId4"/>
          </p:cNvPr>
          <p:cNvPicPr preferRelativeResize="0"/>
          <p:nvPr/>
        </p:nvPicPr>
        <p:blipFill>
          <a:blip r:embed="rId5">
            <a:alphaModFix/>
          </a:blip>
          <a:stretch>
            <a:fillRect/>
          </a:stretch>
        </p:blipFill>
        <p:spPr>
          <a:xfrm>
            <a:off x="3561688" y="1561438"/>
            <a:ext cx="2020625" cy="2020625"/>
          </a:xfrm>
          <a:prstGeom prst="rect">
            <a:avLst/>
          </a:prstGeom>
          <a:noFill/>
          <a:ln>
            <a:noFill/>
          </a:ln>
        </p:spPr>
      </p:pic>
      <p:pic>
        <p:nvPicPr>
          <p:cNvPr id="175" name="Google Shape;175;gea27558a24_1_37" title="V2_Goliath.wav">
            <a:hlinkClick r:id="rId6"/>
          </p:cNvPr>
          <p:cNvPicPr preferRelativeResize="0"/>
          <p:nvPr/>
        </p:nvPicPr>
        <p:blipFill>
          <a:blip r:embed="rId5">
            <a:alphaModFix/>
          </a:blip>
          <a:stretch>
            <a:fillRect/>
          </a:stretch>
        </p:blipFill>
        <p:spPr>
          <a:xfrm>
            <a:off x="4343400" y="2343150"/>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gea27558a24_1_55"/>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81" name="Google Shape;181;gea27558a24_1_55"/>
          <p:cNvSpPr txBox="1"/>
          <p:nvPr>
            <p:ph type="title"/>
          </p:nvPr>
        </p:nvSpPr>
        <p:spPr>
          <a:xfrm>
            <a:off x="2313150" y="325400"/>
            <a:ext cx="4517700" cy="802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Soundscape : Visual 2</a:t>
            </a:r>
            <a:endParaRPr b="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rPr b="1" i="1" lang="en">
                <a:solidFill>
                  <a:srgbClr val="4DBFFF"/>
                </a:solidFill>
                <a:latin typeface="Source Sans Pro"/>
                <a:ea typeface="Source Sans Pro"/>
                <a:cs typeface="Source Sans Pro"/>
                <a:sym typeface="Source Sans Pro"/>
              </a:rPr>
              <a:t>Goliath</a:t>
            </a:r>
            <a:endParaRPr b="1" i="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id="182" name="Google Shape;182;gea27558a24_1_55" title="V2_Goliath.wav">
            <a:hlinkClick r:id="rId4"/>
          </p:cNvPr>
          <p:cNvPicPr preferRelativeResize="0"/>
          <p:nvPr/>
        </p:nvPicPr>
        <p:blipFill>
          <a:blip r:embed="rId5">
            <a:alphaModFix/>
          </a:blip>
          <a:stretch>
            <a:fillRect/>
          </a:stretch>
        </p:blipFill>
        <p:spPr>
          <a:xfrm>
            <a:off x="3637990" y="1637735"/>
            <a:ext cx="1868025" cy="1868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gea27558a24_1_61"/>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88" name="Google Shape;188;gea27558a24_1_61"/>
          <p:cNvSpPr txBox="1"/>
          <p:nvPr>
            <p:ph type="title"/>
          </p:nvPr>
        </p:nvSpPr>
        <p:spPr>
          <a:xfrm>
            <a:off x="2313150" y="325400"/>
            <a:ext cx="4517700" cy="802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Soundscape : Visual 3</a:t>
            </a:r>
            <a:endParaRPr b="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rPr b="1" i="1" lang="en">
                <a:solidFill>
                  <a:srgbClr val="4DBFFF"/>
                </a:solidFill>
                <a:latin typeface="Source Sans Pro"/>
                <a:ea typeface="Source Sans Pro"/>
                <a:cs typeface="Source Sans Pro"/>
                <a:sym typeface="Source Sans Pro"/>
              </a:rPr>
              <a:t>Break</a:t>
            </a:r>
            <a:endParaRPr b="1" i="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id="189" name="Google Shape;189;gea27558a24_1_61" title="V3_Break.wav">
            <a:hlinkClick r:id="rId4"/>
          </p:cNvPr>
          <p:cNvPicPr preferRelativeResize="0"/>
          <p:nvPr/>
        </p:nvPicPr>
        <p:blipFill>
          <a:blip r:embed="rId5">
            <a:alphaModFix/>
          </a:blip>
          <a:stretch>
            <a:fillRect/>
          </a:stretch>
        </p:blipFill>
        <p:spPr>
          <a:xfrm>
            <a:off x="3512127" y="1511863"/>
            <a:ext cx="2119750" cy="211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ea27558a24_1_67"/>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95" name="Google Shape;195;gea27558a24_1_67"/>
          <p:cNvSpPr txBox="1"/>
          <p:nvPr>
            <p:ph type="title"/>
          </p:nvPr>
        </p:nvSpPr>
        <p:spPr>
          <a:xfrm>
            <a:off x="2313150" y="325400"/>
            <a:ext cx="4517700" cy="802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Soundscape : Visual 4</a:t>
            </a:r>
            <a:endParaRPr b="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rPr b="1" i="1" lang="en">
                <a:solidFill>
                  <a:srgbClr val="4DBFFF"/>
                </a:solidFill>
                <a:latin typeface="Source Sans Pro"/>
                <a:ea typeface="Source Sans Pro"/>
                <a:cs typeface="Source Sans Pro"/>
                <a:sym typeface="Source Sans Pro"/>
              </a:rPr>
              <a:t>Experiment</a:t>
            </a:r>
            <a:endParaRPr b="1" i="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id="196" name="Google Shape;196;gea27558a24_1_67" title="V4_Experiments.wav">
            <a:hlinkClick r:id="rId4"/>
          </p:cNvPr>
          <p:cNvPicPr preferRelativeResize="0"/>
          <p:nvPr/>
        </p:nvPicPr>
        <p:blipFill>
          <a:blip r:embed="rId5">
            <a:alphaModFix/>
          </a:blip>
          <a:stretch>
            <a:fillRect/>
          </a:stretch>
        </p:blipFill>
        <p:spPr>
          <a:xfrm>
            <a:off x="3488888" y="1488638"/>
            <a:ext cx="2166225" cy="2166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gea27558a24_1_73"/>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202" name="Google Shape;202;gea27558a24_1_73"/>
          <p:cNvSpPr txBox="1"/>
          <p:nvPr>
            <p:ph type="title"/>
          </p:nvPr>
        </p:nvSpPr>
        <p:spPr>
          <a:xfrm>
            <a:off x="2313150" y="325400"/>
            <a:ext cx="4517700" cy="802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Short Video</a:t>
            </a:r>
            <a:r>
              <a:rPr b="1" lang="en">
                <a:solidFill>
                  <a:srgbClr val="4DBFFF"/>
                </a:solidFill>
                <a:latin typeface="Source Sans Pro"/>
                <a:ea typeface="Source Sans Pro"/>
                <a:cs typeface="Source Sans Pro"/>
                <a:sym typeface="Source Sans Pro"/>
              </a:rPr>
              <a:t> : Visual 1</a:t>
            </a:r>
            <a:endParaRPr b="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i="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id="203" name="Google Shape;203;gea27558a24_1_73" title="InShot_20210830_170802810.mp4">
            <a:hlinkClick r:id="rId4"/>
          </p:cNvPr>
          <p:cNvPicPr preferRelativeResize="0"/>
          <p:nvPr/>
        </p:nvPicPr>
        <p:blipFill>
          <a:blip r:embed="rId5">
            <a:alphaModFix/>
          </a:blip>
          <a:stretch>
            <a:fillRect/>
          </a:stretch>
        </p:blipFill>
        <p:spPr>
          <a:xfrm>
            <a:off x="2910501" y="1272375"/>
            <a:ext cx="3323000" cy="3115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2"/>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62" name="Google Shape;62;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Introduction</a:t>
            </a:r>
            <a:endParaRPr b="1">
              <a:solidFill>
                <a:srgbClr val="4DBFFF"/>
              </a:solidFill>
              <a:latin typeface="Source Sans Pro"/>
              <a:ea typeface="Source Sans Pro"/>
              <a:cs typeface="Source Sans Pro"/>
              <a:sym typeface="Source Sans Pro"/>
            </a:endParaRPr>
          </a:p>
        </p:txBody>
      </p:sp>
      <p:sp>
        <p:nvSpPr>
          <p:cNvPr id="63" name="Google Shape;63;p2"/>
          <p:cNvSpPr txBox="1"/>
          <p:nvPr>
            <p:ph idx="1" type="body"/>
          </p:nvPr>
        </p:nvSpPr>
        <p:spPr>
          <a:xfrm>
            <a:off x="311700" y="1152475"/>
            <a:ext cx="8441100" cy="77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chemeClr val="lt1"/>
                </a:solidFill>
                <a:latin typeface="Source Sans Pro"/>
                <a:ea typeface="Source Sans Pro"/>
                <a:cs typeface="Source Sans Pro"/>
                <a:sym typeface="Source Sans Pro"/>
              </a:rPr>
              <a:t>Our team is a multidimensional conglomeration of creatives with varying skill-sets.</a:t>
            </a:r>
            <a:endParaRPr>
              <a:solidFill>
                <a:schemeClr val="lt1"/>
              </a:solidFill>
              <a:latin typeface="Source Sans Pro"/>
              <a:ea typeface="Source Sans Pro"/>
              <a:cs typeface="Source Sans Pro"/>
              <a:sym typeface="Source Sans Pro"/>
            </a:endParaRPr>
          </a:p>
        </p:txBody>
      </p:sp>
      <p:pic>
        <p:nvPicPr>
          <p:cNvPr id="64" name="Google Shape;64;p2"/>
          <p:cNvPicPr preferRelativeResize="0"/>
          <p:nvPr/>
        </p:nvPicPr>
        <p:blipFill>
          <a:blip r:embed="rId4">
            <a:alphaModFix/>
          </a:blip>
          <a:stretch>
            <a:fillRect/>
          </a:stretch>
        </p:blipFill>
        <p:spPr>
          <a:xfrm>
            <a:off x="958925" y="1885750"/>
            <a:ext cx="1371600" cy="1284700"/>
          </a:xfrm>
          <a:prstGeom prst="rect">
            <a:avLst/>
          </a:prstGeom>
          <a:noFill/>
          <a:ln>
            <a:noFill/>
          </a:ln>
        </p:spPr>
      </p:pic>
      <p:pic>
        <p:nvPicPr>
          <p:cNvPr id="65" name="Google Shape;65;p2"/>
          <p:cNvPicPr preferRelativeResize="0"/>
          <p:nvPr/>
        </p:nvPicPr>
        <p:blipFill rotWithShape="1">
          <a:blip r:embed="rId5">
            <a:alphaModFix/>
          </a:blip>
          <a:srcRect b="3600" l="0" r="0" t="3609"/>
          <a:stretch/>
        </p:blipFill>
        <p:spPr>
          <a:xfrm>
            <a:off x="3812775" y="1885750"/>
            <a:ext cx="1371600" cy="1284700"/>
          </a:xfrm>
          <a:prstGeom prst="rect">
            <a:avLst/>
          </a:prstGeom>
          <a:noFill/>
          <a:ln>
            <a:noFill/>
          </a:ln>
        </p:spPr>
      </p:pic>
      <p:pic>
        <p:nvPicPr>
          <p:cNvPr id="66" name="Google Shape;66;p2"/>
          <p:cNvPicPr preferRelativeResize="0"/>
          <p:nvPr/>
        </p:nvPicPr>
        <p:blipFill rotWithShape="1">
          <a:blip r:embed="rId6">
            <a:alphaModFix/>
          </a:blip>
          <a:srcRect b="228" l="0" r="0" t="228"/>
          <a:stretch/>
        </p:blipFill>
        <p:spPr>
          <a:xfrm>
            <a:off x="6666300" y="1929400"/>
            <a:ext cx="1371600" cy="1284700"/>
          </a:xfrm>
          <a:prstGeom prst="rect">
            <a:avLst/>
          </a:prstGeom>
          <a:noFill/>
          <a:ln>
            <a:noFill/>
          </a:ln>
        </p:spPr>
      </p:pic>
      <p:sp>
        <p:nvSpPr>
          <p:cNvPr id="67" name="Google Shape;67;p2"/>
          <p:cNvSpPr txBox="1"/>
          <p:nvPr/>
        </p:nvSpPr>
        <p:spPr>
          <a:xfrm>
            <a:off x="217925" y="3420675"/>
            <a:ext cx="2853600" cy="1406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lt1"/>
                </a:solidFill>
                <a:latin typeface="Source Sans Pro"/>
                <a:ea typeface="Source Sans Pro"/>
                <a:cs typeface="Source Sans Pro"/>
                <a:sym typeface="Source Sans Pro"/>
              </a:rPr>
              <a:t>Game Design Student</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0"/>
              </a:spcAft>
              <a:buClr>
                <a:srgbClr val="000000"/>
              </a:buClr>
              <a:buSzPts val="1800"/>
              <a:buFont typeface="Arial"/>
              <a:buNone/>
            </a:pPr>
            <a:r>
              <a:rPr i="1" lang="en" sz="1800">
                <a:solidFill>
                  <a:schemeClr val="lt1"/>
                </a:solidFill>
                <a:latin typeface="Source Sans Pro"/>
                <a:ea typeface="Source Sans Pro"/>
                <a:cs typeface="Source Sans Pro"/>
                <a:sym typeface="Source Sans Pro"/>
              </a:rPr>
              <a:t>Just a girl who likes to draw</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1200"/>
              </a:spcAft>
              <a:buClr>
                <a:srgbClr val="000000"/>
              </a:buClr>
              <a:buSzPts val="1800"/>
              <a:buFont typeface="Arial"/>
              <a:buNone/>
            </a:pPr>
            <a:r>
              <a:t/>
            </a:r>
            <a:endParaRPr sz="1800">
              <a:solidFill>
                <a:schemeClr val="lt1"/>
              </a:solidFill>
              <a:latin typeface="Source Sans Pro"/>
              <a:ea typeface="Source Sans Pro"/>
              <a:cs typeface="Source Sans Pro"/>
              <a:sym typeface="Source Sans Pro"/>
            </a:endParaRPr>
          </a:p>
        </p:txBody>
      </p:sp>
      <p:sp>
        <p:nvSpPr>
          <p:cNvPr id="68" name="Google Shape;68;p2"/>
          <p:cNvSpPr txBox="1"/>
          <p:nvPr/>
        </p:nvSpPr>
        <p:spPr>
          <a:xfrm>
            <a:off x="3071775" y="3420675"/>
            <a:ext cx="2853600" cy="1406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lt1"/>
                </a:solidFill>
                <a:latin typeface="Source Sans Pro"/>
                <a:ea typeface="Source Sans Pro"/>
                <a:cs typeface="Source Sans Pro"/>
                <a:sym typeface="Source Sans Pro"/>
              </a:rPr>
              <a:t>Film</a:t>
            </a:r>
            <a:r>
              <a:rPr lang="en" sz="1800">
                <a:solidFill>
                  <a:schemeClr val="lt1"/>
                </a:solidFill>
                <a:latin typeface="Source Sans Pro"/>
                <a:ea typeface="Source Sans Pro"/>
                <a:cs typeface="Source Sans Pro"/>
                <a:sym typeface="Source Sans Pro"/>
              </a:rPr>
              <a:t> Student</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0"/>
              </a:spcAft>
              <a:buNone/>
            </a:pPr>
            <a:r>
              <a:rPr i="1" lang="en" sz="1800">
                <a:solidFill>
                  <a:schemeClr val="lt1"/>
                </a:solidFill>
                <a:latin typeface="Source Sans Pro"/>
                <a:ea typeface="Source Sans Pro"/>
                <a:cs typeface="Source Sans Pro"/>
                <a:sym typeface="Source Sans Pro"/>
              </a:rPr>
              <a:t>Obsessively artistic</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1200"/>
              </a:spcAft>
              <a:buNone/>
            </a:pPr>
            <a:r>
              <a:t/>
            </a:r>
            <a:endParaRPr sz="1800">
              <a:solidFill>
                <a:schemeClr val="lt1"/>
              </a:solidFill>
              <a:latin typeface="Source Sans Pro"/>
              <a:ea typeface="Source Sans Pro"/>
              <a:cs typeface="Source Sans Pro"/>
              <a:sym typeface="Source Sans Pro"/>
            </a:endParaRPr>
          </a:p>
        </p:txBody>
      </p:sp>
      <p:sp>
        <p:nvSpPr>
          <p:cNvPr id="69" name="Google Shape;69;p2"/>
          <p:cNvSpPr txBox="1"/>
          <p:nvPr/>
        </p:nvSpPr>
        <p:spPr>
          <a:xfrm>
            <a:off x="5925300" y="3420675"/>
            <a:ext cx="2853600" cy="1406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lt1"/>
                </a:solidFill>
                <a:latin typeface="Source Sans Pro"/>
                <a:ea typeface="Source Sans Pro"/>
                <a:cs typeface="Source Sans Pro"/>
                <a:sym typeface="Source Sans Pro"/>
              </a:rPr>
              <a:t>Music Producer</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0"/>
              </a:spcAft>
              <a:buNone/>
            </a:pPr>
            <a:r>
              <a:rPr i="1" lang="en" sz="1800">
                <a:solidFill>
                  <a:schemeClr val="lt1"/>
                </a:solidFill>
                <a:latin typeface="Source Sans Pro"/>
                <a:ea typeface="Source Sans Pro"/>
                <a:cs typeface="Source Sans Pro"/>
                <a:sym typeface="Source Sans Pro"/>
              </a:rPr>
              <a:t>Poetry enthusiast</a:t>
            </a:r>
            <a:endParaRPr i="1" sz="1800">
              <a:solidFill>
                <a:schemeClr val="lt1"/>
              </a:solidFill>
              <a:latin typeface="Source Sans Pro"/>
              <a:ea typeface="Source Sans Pro"/>
              <a:cs typeface="Source Sans Pro"/>
              <a:sym typeface="Source Sans Pro"/>
            </a:endParaRPr>
          </a:p>
          <a:p>
            <a:pPr indent="0" lvl="0" marL="0" marR="0" rtl="0" algn="ctr">
              <a:lnSpc>
                <a:spcPct val="115000"/>
              </a:lnSpc>
              <a:spcBef>
                <a:spcPts val="1200"/>
              </a:spcBef>
              <a:spcAft>
                <a:spcPts val="120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gea27558a24_1_82"/>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209" name="Google Shape;209;gea27558a24_1_82"/>
          <p:cNvSpPr txBox="1"/>
          <p:nvPr>
            <p:ph type="title"/>
          </p:nvPr>
        </p:nvSpPr>
        <p:spPr>
          <a:xfrm>
            <a:off x="2313150" y="325400"/>
            <a:ext cx="4517700" cy="802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Short Video : Visual 2</a:t>
            </a:r>
            <a:endParaRPr b="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i="1">
              <a:solidFill>
                <a:srgbClr val="4DBFFF"/>
              </a:solidFill>
              <a:latin typeface="Source Sans Pro"/>
              <a:ea typeface="Source Sans Pro"/>
              <a:cs typeface="Source Sans Pro"/>
              <a:sym typeface="Source Sans Pro"/>
            </a:endParaRPr>
          </a:p>
          <a:p>
            <a:pPr indent="0" lvl="0" marL="0" rtl="0" algn="ctr">
              <a:lnSpc>
                <a:spcPct val="100000"/>
              </a:lnSpc>
              <a:spcBef>
                <a:spcPts val="0"/>
              </a:spcBef>
              <a:spcAft>
                <a:spcPts val="0"/>
              </a:spcAft>
              <a:buSzPct val="111111"/>
              <a:buNone/>
            </a:pPr>
            <a:r>
              <a:t/>
            </a:r>
            <a:endParaRPr b="1">
              <a:solidFill>
                <a:srgbClr val="4DBFFF"/>
              </a:solidFill>
              <a:latin typeface="Source Sans Pro"/>
              <a:ea typeface="Source Sans Pro"/>
              <a:cs typeface="Source Sans Pro"/>
              <a:sym typeface="Source Sans Pro"/>
            </a:endParaRPr>
          </a:p>
        </p:txBody>
      </p:sp>
      <p:pic>
        <p:nvPicPr>
          <p:cNvPr id="210" name="Google Shape;210;gea27558a24_1_82" title="InShot_20210830_173222644.mp4">
            <a:hlinkClick r:id="rId4"/>
          </p:cNvPr>
          <p:cNvPicPr preferRelativeResize="0"/>
          <p:nvPr/>
        </p:nvPicPr>
        <p:blipFill>
          <a:blip r:embed="rId5">
            <a:alphaModFix/>
          </a:blip>
          <a:stretch>
            <a:fillRect/>
          </a:stretch>
        </p:blipFill>
        <p:spPr>
          <a:xfrm>
            <a:off x="1656476" y="1266750"/>
            <a:ext cx="5831024" cy="3279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3"/>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75" name="Google Shape;7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Track of choice</a:t>
            </a:r>
            <a:endParaRPr b="1">
              <a:solidFill>
                <a:srgbClr val="4DBFFF"/>
              </a:solidFill>
              <a:latin typeface="Source Sans Pro"/>
              <a:ea typeface="Source Sans Pro"/>
              <a:cs typeface="Source Sans Pro"/>
              <a:sym typeface="Source Sans Pro"/>
            </a:endParaRPr>
          </a:p>
        </p:txBody>
      </p:sp>
      <p:sp>
        <p:nvSpPr>
          <p:cNvPr id="76" name="Google Shape;7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lt1"/>
              </a:buClr>
              <a:buSzPts val="1800"/>
              <a:buFont typeface="Source Sans Pro"/>
              <a:buChar char="●"/>
            </a:pPr>
            <a:r>
              <a:rPr lang="en">
                <a:solidFill>
                  <a:schemeClr val="lt1"/>
                </a:solidFill>
                <a:latin typeface="Source Sans Pro"/>
                <a:ea typeface="Source Sans Pro"/>
                <a:cs typeface="Source Sans Pro"/>
                <a:sym typeface="Source Sans Pro"/>
              </a:rPr>
              <a:t>We are </a:t>
            </a:r>
            <a:r>
              <a:rPr lang="en">
                <a:solidFill>
                  <a:schemeClr val="lt1"/>
                </a:solidFill>
                <a:latin typeface="Source Sans Pro"/>
                <a:ea typeface="Source Sans Pro"/>
                <a:cs typeface="Source Sans Pro"/>
                <a:sym typeface="Source Sans Pro"/>
              </a:rPr>
              <a:t>submitting</a:t>
            </a:r>
            <a:r>
              <a:rPr lang="en">
                <a:solidFill>
                  <a:schemeClr val="lt1"/>
                </a:solidFill>
                <a:latin typeface="Source Sans Pro"/>
                <a:ea typeface="Source Sans Pro"/>
                <a:cs typeface="Source Sans Pro"/>
                <a:sym typeface="Source Sans Pro"/>
              </a:rPr>
              <a:t> into the </a:t>
            </a:r>
            <a:r>
              <a:rPr b="1" lang="en">
                <a:solidFill>
                  <a:schemeClr val="lt1"/>
                </a:solidFill>
                <a:latin typeface="Source Sans Pro"/>
                <a:ea typeface="Source Sans Pro"/>
                <a:cs typeface="Source Sans Pro"/>
                <a:sym typeface="Source Sans Pro"/>
              </a:rPr>
              <a:t>Indorse track</a:t>
            </a:r>
            <a:r>
              <a:rPr lang="en">
                <a:solidFill>
                  <a:schemeClr val="lt1"/>
                </a:solidFill>
                <a:latin typeface="Source Sans Pro"/>
                <a:ea typeface="Source Sans Pro"/>
                <a:cs typeface="Source Sans Pro"/>
                <a:sym typeface="Source Sans Pro"/>
              </a:rPr>
              <a:t>, as our idea </a:t>
            </a:r>
            <a:r>
              <a:rPr lang="en">
                <a:solidFill>
                  <a:schemeClr val="lt1"/>
                </a:solidFill>
                <a:latin typeface="Source Sans Pro"/>
                <a:ea typeface="Source Sans Pro"/>
                <a:cs typeface="Source Sans Pro"/>
                <a:sym typeface="Source Sans Pro"/>
              </a:rPr>
              <a:t>involves</a:t>
            </a:r>
            <a:r>
              <a:rPr lang="en">
                <a:solidFill>
                  <a:schemeClr val="lt1"/>
                </a:solidFill>
                <a:latin typeface="Source Sans Pro"/>
                <a:ea typeface="Source Sans Pro"/>
                <a:cs typeface="Source Sans Pro"/>
                <a:sym typeface="Source Sans Pro"/>
              </a:rPr>
              <a:t> the use of </a:t>
            </a:r>
            <a:r>
              <a:rPr lang="en">
                <a:solidFill>
                  <a:schemeClr val="lt1"/>
                </a:solidFill>
                <a:latin typeface="Source Sans Pro"/>
                <a:ea typeface="Source Sans Pro"/>
                <a:cs typeface="Source Sans Pro"/>
                <a:sym typeface="Source Sans Pro"/>
              </a:rPr>
              <a:t>generative</a:t>
            </a:r>
            <a:r>
              <a:rPr lang="en">
                <a:solidFill>
                  <a:schemeClr val="lt1"/>
                </a:solidFill>
                <a:latin typeface="Source Sans Pro"/>
                <a:ea typeface="Source Sans Pro"/>
                <a:cs typeface="Source Sans Pro"/>
                <a:sym typeface="Source Sans Pro"/>
              </a:rPr>
              <a:t> art, guided by human aesthetic choices</a:t>
            </a:r>
            <a:endParaRPr>
              <a:solidFill>
                <a:schemeClr val="lt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1"/>
              </a:buClr>
              <a:buSzPts val="1800"/>
              <a:buFont typeface="Source Sans Pro"/>
              <a:buChar char="●"/>
            </a:pPr>
            <a:r>
              <a:rPr lang="en">
                <a:solidFill>
                  <a:schemeClr val="lt1"/>
                </a:solidFill>
                <a:latin typeface="Source Sans Pro"/>
                <a:ea typeface="Source Sans Pro"/>
                <a:cs typeface="Source Sans Pro"/>
                <a:sym typeface="Source Sans Pro"/>
              </a:rPr>
              <a:t>In addition, our idea for a platform to enable hypnagogic multimedia (poetry, paintings, music, video, etc) </a:t>
            </a:r>
            <a:r>
              <a:rPr lang="en">
                <a:solidFill>
                  <a:schemeClr val="lt1"/>
                </a:solidFill>
                <a:latin typeface="Source Sans Pro"/>
                <a:ea typeface="Source Sans Pro"/>
                <a:cs typeface="Source Sans Pro"/>
                <a:sym typeface="Source Sans Pro"/>
              </a:rPr>
              <a:t>collaboration</a:t>
            </a:r>
            <a:r>
              <a:rPr lang="en">
                <a:solidFill>
                  <a:schemeClr val="lt1"/>
                </a:solidFill>
                <a:latin typeface="Source Sans Pro"/>
                <a:ea typeface="Source Sans Pro"/>
                <a:cs typeface="Source Sans Pro"/>
                <a:sym typeface="Source Sans Pro"/>
              </a:rPr>
              <a:t> of the same art piece fits well into the Indorse track scalability guidelines.</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4"/>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82" name="Google Shape;82;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Project</a:t>
            </a:r>
            <a:endParaRPr b="1">
              <a:solidFill>
                <a:srgbClr val="4DBFFF"/>
              </a:solidFill>
              <a:latin typeface="Source Sans Pro"/>
              <a:ea typeface="Source Sans Pro"/>
              <a:cs typeface="Source Sans Pro"/>
              <a:sym typeface="Source Sans Pro"/>
            </a:endParaRPr>
          </a:p>
        </p:txBody>
      </p:sp>
      <p:sp>
        <p:nvSpPr>
          <p:cNvPr id="83" name="Google Shape;83;p4"/>
          <p:cNvSpPr txBox="1"/>
          <p:nvPr>
            <p:ph idx="1" type="body"/>
          </p:nvPr>
        </p:nvSpPr>
        <p:spPr>
          <a:xfrm>
            <a:off x="311700" y="1152475"/>
            <a:ext cx="5460600" cy="3511200"/>
          </a:xfrm>
          <a:prstGeom prst="rect">
            <a:avLst/>
          </a:prstGeom>
          <a:noFill/>
          <a:ln>
            <a:noFill/>
          </a:ln>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lt1"/>
              </a:buClr>
              <a:buSzPts val="1800"/>
              <a:buFont typeface="Source Sans Pro"/>
              <a:buChar char="●"/>
            </a:pPr>
            <a:r>
              <a:rPr lang="en">
                <a:solidFill>
                  <a:schemeClr val="lt1"/>
                </a:solidFill>
                <a:latin typeface="Source Sans Pro"/>
                <a:ea typeface="Source Sans Pro"/>
                <a:cs typeface="Source Sans Pro"/>
                <a:sym typeface="Source Sans Pro"/>
              </a:rPr>
              <a:t>It all started with the poem, Source, penned in the middle of Hypnagogia, the state between dreams and wakefulness.</a:t>
            </a:r>
            <a:endParaRPr>
              <a:solidFill>
                <a:schemeClr val="lt1"/>
              </a:solidFill>
              <a:latin typeface="Source Sans Pro"/>
              <a:ea typeface="Source Sans Pro"/>
              <a:cs typeface="Source Sans Pro"/>
              <a:sym typeface="Source Sans Pro"/>
            </a:endParaRPr>
          </a:p>
          <a:p>
            <a:pPr indent="-342900" lvl="0" marL="457200" rtl="0" algn="l">
              <a:spcBef>
                <a:spcPts val="0"/>
              </a:spcBef>
              <a:spcAft>
                <a:spcPts val="0"/>
              </a:spcAft>
              <a:buClr>
                <a:schemeClr val="lt1"/>
              </a:buClr>
              <a:buSzPts val="1800"/>
              <a:buFont typeface="Source Sans Pro"/>
              <a:buChar char="●"/>
            </a:pPr>
            <a:r>
              <a:rPr lang="en">
                <a:solidFill>
                  <a:schemeClr val="lt1"/>
                </a:solidFill>
                <a:latin typeface="Source Sans Pro"/>
                <a:ea typeface="Source Sans Pro"/>
                <a:cs typeface="Source Sans Pro"/>
                <a:sym typeface="Source Sans Pro"/>
              </a:rPr>
              <a:t>In this state, your emotions are laid bare on whatever medium you choose to express. </a:t>
            </a:r>
            <a:r>
              <a:rPr b="1" lang="en">
                <a:solidFill>
                  <a:schemeClr val="lt1"/>
                </a:solidFill>
                <a:latin typeface="Source Sans Pro"/>
                <a:ea typeface="Source Sans Pro"/>
                <a:cs typeface="Source Sans Pro"/>
                <a:sym typeface="Source Sans Pro"/>
              </a:rPr>
              <a:t>There are 4 visuals in the poem, marked in pink in the next slide. </a:t>
            </a:r>
            <a:endParaRPr b="1">
              <a:solidFill>
                <a:schemeClr val="lt1"/>
              </a:solidFill>
              <a:latin typeface="Source Sans Pro"/>
              <a:ea typeface="Source Sans Pro"/>
              <a:cs typeface="Source Sans Pro"/>
              <a:sym typeface="Source Sans Pro"/>
            </a:endParaRPr>
          </a:p>
          <a:p>
            <a:pPr indent="-342900" lvl="0" marL="457200" rtl="0" algn="l">
              <a:spcBef>
                <a:spcPts val="0"/>
              </a:spcBef>
              <a:spcAft>
                <a:spcPts val="0"/>
              </a:spcAft>
              <a:buClr>
                <a:schemeClr val="lt1"/>
              </a:buClr>
              <a:buSzPts val="1800"/>
              <a:buFont typeface="Source Sans Pro"/>
              <a:buChar char="●"/>
            </a:pPr>
            <a:r>
              <a:rPr lang="en">
                <a:solidFill>
                  <a:schemeClr val="lt1"/>
                </a:solidFill>
                <a:latin typeface="Source Sans Pro"/>
                <a:ea typeface="Source Sans Pro"/>
                <a:cs typeface="Source Sans Pro"/>
                <a:sym typeface="Source Sans Pro"/>
              </a:rPr>
              <a:t>Our project plays around with the idea of using multiple modalities (art, music and videography) to express each visual to accomplish the core goal of emotional transference, enabling another person to experience the emotions of this state.</a:t>
            </a:r>
            <a:endParaRPr>
              <a:solidFill>
                <a:schemeClr val="lt1"/>
              </a:solidFill>
              <a:latin typeface="Source Sans Pro"/>
              <a:ea typeface="Source Sans Pro"/>
              <a:cs typeface="Source Sans Pro"/>
              <a:sym typeface="Source Sans Pro"/>
            </a:endParaRPr>
          </a:p>
        </p:txBody>
      </p:sp>
      <p:pic>
        <p:nvPicPr>
          <p:cNvPr id="84" name="Google Shape;84;p4"/>
          <p:cNvPicPr preferRelativeResize="0"/>
          <p:nvPr/>
        </p:nvPicPr>
        <p:blipFill>
          <a:blip r:embed="rId4">
            <a:alphaModFix/>
          </a:blip>
          <a:stretch>
            <a:fillRect/>
          </a:stretch>
        </p:blipFill>
        <p:spPr>
          <a:xfrm>
            <a:off x="5863825" y="1316374"/>
            <a:ext cx="3030100" cy="303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gea27558a24_0_0"/>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90" name="Google Shape;90;gea27558a24_0_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Project - Source Reference Diagram</a:t>
            </a:r>
            <a:endParaRPr b="1">
              <a:solidFill>
                <a:srgbClr val="4DBFFF"/>
              </a:solidFill>
              <a:latin typeface="Source Sans Pro"/>
              <a:ea typeface="Source Sans Pro"/>
              <a:cs typeface="Source Sans Pro"/>
              <a:sym typeface="Source Sans Pro"/>
            </a:endParaRPr>
          </a:p>
        </p:txBody>
      </p:sp>
      <p:pic>
        <p:nvPicPr>
          <p:cNvPr id="91" name="Google Shape;91;gea27558a24_0_0"/>
          <p:cNvPicPr preferRelativeResize="0"/>
          <p:nvPr/>
        </p:nvPicPr>
        <p:blipFill>
          <a:blip r:embed="rId4">
            <a:alphaModFix/>
          </a:blip>
          <a:stretch>
            <a:fillRect/>
          </a:stretch>
        </p:blipFill>
        <p:spPr>
          <a:xfrm>
            <a:off x="1391299" y="789125"/>
            <a:ext cx="6361400" cy="3975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5"/>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97" name="Google Shape;97;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Technology &amp; Tech Stack</a:t>
            </a:r>
            <a:endParaRPr b="1">
              <a:solidFill>
                <a:srgbClr val="4DBFFF"/>
              </a:solidFill>
              <a:latin typeface="Source Sans Pro"/>
              <a:ea typeface="Source Sans Pro"/>
              <a:cs typeface="Source Sans Pro"/>
              <a:sym typeface="Source Sans Pro"/>
            </a:endParaRPr>
          </a:p>
        </p:txBody>
      </p:sp>
      <p:sp>
        <p:nvSpPr>
          <p:cNvPr id="98" name="Google Shape;98;p5"/>
          <p:cNvSpPr txBox="1"/>
          <p:nvPr>
            <p:ph idx="1" type="body"/>
          </p:nvPr>
        </p:nvSpPr>
        <p:spPr>
          <a:xfrm>
            <a:off x="311700" y="1213925"/>
            <a:ext cx="5080200" cy="3766500"/>
          </a:xfrm>
          <a:prstGeom prst="rect">
            <a:avLst/>
          </a:prstGeom>
          <a:noFill/>
          <a:ln>
            <a:noFill/>
          </a:ln>
        </p:spPr>
        <p:txBody>
          <a:bodyPr anchorCtr="0" anchor="t" bIns="91425" lIns="91425" spcFirstLastPara="1" rIns="91425" wrap="square" tIns="91425">
            <a:normAutofit fontScale="70000" lnSpcReduction="20000"/>
          </a:bodyPr>
          <a:lstStyle/>
          <a:p>
            <a:pPr indent="-326430" lvl="0" marL="457200" rtl="0" algn="l">
              <a:spcBef>
                <a:spcPts val="0"/>
              </a:spcBef>
              <a:spcAft>
                <a:spcPts val="0"/>
              </a:spcAft>
              <a:buClr>
                <a:schemeClr val="lt1"/>
              </a:buClr>
              <a:buSzPct val="100000"/>
              <a:buFont typeface="Source Sans Pro"/>
              <a:buChar char="●"/>
            </a:pPr>
            <a:r>
              <a:rPr lang="en" sz="2200">
                <a:solidFill>
                  <a:schemeClr val="lt1"/>
                </a:solidFill>
                <a:latin typeface="Source Sans Pro"/>
                <a:ea typeface="Source Sans Pro"/>
                <a:cs typeface="Source Sans Pro"/>
                <a:sym typeface="Source Sans Pro"/>
              </a:rPr>
              <a:t>W</a:t>
            </a:r>
            <a:r>
              <a:rPr lang="en" sz="2200">
                <a:solidFill>
                  <a:schemeClr val="lt1"/>
                </a:solidFill>
                <a:latin typeface="Source Sans Pro"/>
                <a:ea typeface="Source Sans Pro"/>
                <a:cs typeface="Source Sans Pro"/>
                <a:sym typeface="Source Sans Pro"/>
              </a:rPr>
              <a:t>e fed the lines of the poem as input into a generative AI, VQGAN and OpenAI Clip to generate an abstract art piece. </a:t>
            </a:r>
            <a:endParaRPr sz="2200">
              <a:solidFill>
                <a:schemeClr val="lt1"/>
              </a:solidFill>
              <a:latin typeface="Source Sans Pro"/>
              <a:ea typeface="Source Sans Pro"/>
              <a:cs typeface="Source Sans Pro"/>
              <a:sym typeface="Source Sans Pro"/>
            </a:endParaRPr>
          </a:p>
          <a:p>
            <a:pPr indent="-326430" lvl="0" marL="457200" rtl="0" algn="l">
              <a:spcBef>
                <a:spcPts val="0"/>
              </a:spcBef>
              <a:spcAft>
                <a:spcPts val="0"/>
              </a:spcAft>
              <a:buClr>
                <a:schemeClr val="lt1"/>
              </a:buClr>
              <a:buSzPct val="100000"/>
              <a:buFont typeface="Source Sans Pro"/>
              <a:buChar char="●"/>
            </a:pPr>
            <a:r>
              <a:rPr lang="en" sz="2200">
                <a:solidFill>
                  <a:schemeClr val="lt1"/>
                </a:solidFill>
                <a:latin typeface="Source Sans Pro"/>
                <a:ea typeface="Source Sans Pro"/>
                <a:cs typeface="Source Sans Pro"/>
                <a:sym typeface="Source Sans Pro"/>
              </a:rPr>
              <a:t>We also  used neural style transfer, to colour the individual elements of the hand-made illustrations of the poem lines</a:t>
            </a:r>
            <a:r>
              <a:rPr lang="en" sz="2200">
                <a:solidFill>
                  <a:schemeClr val="lt1"/>
                </a:solidFill>
                <a:latin typeface="Source Sans Pro"/>
                <a:ea typeface="Source Sans Pro"/>
                <a:cs typeface="Source Sans Pro"/>
                <a:sym typeface="Source Sans Pro"/>
              </a:rPr>
              <a:t>, in the style of the abstract piece. </a:t>
            </a:r>
            <a:endParaRPr sz="2200">
              <a:solidFill>
                <a:schemeClr val="lt1"/>
              </a:solidFill>
              <a:latin typeface="Source Sans Pro"/>
              <a:ea typeface="Source Sans Pro"/>
              <a:cs typeface="Source Sans Pro"/>
              <a:sym typeface="Source Sans Pro"/>
            </a:endParaRPr>
          </a:p>
          <a:p>
            <a:pPr indent="-326430" lvl="0" marL="457200" rtl="0" algn="l">
              <a:spcBef>
                <a:spcPts val="0"/>
              </a:spcBef>
              <a:spcAft>
                <a:spcPts val="0"/>
              </a:spcAft>
              <a:buClr>
                <a:schemeClr val="lt1"/>
              </a:buClr>
              <a:buSzPct val="100000"/>
              <a:buFont typeface="Source Sans Pro"/>
              <a:buChar char="●"/>
            </a:pPr>
            <a:r>
              <a:rPr lang="en" sz="2200">
                <a:solidFill>
                  <a:schemeClr val="lt1"/>
                </a:solidFill>
                <a:latin typeface="Source Sans Pro"/>
                <a:ea typeface="Source Sans Pro"/>
                <a:cs typeface="Source Sans Pro"/>
                <a:sym typeface="Source Sans Pro"/>
              </a:rPr>
              <a:t>Google’s AI </a:t>
            </a:r>
            <a:r>
              <a:rPr lang="en" sz="2200">
                <a:solidFill>
                  <a:schemeClr val="lt1"/>
                </a:solidFill>
                <a:latin typeface="Source Sans Pro"/>
                <a:ea typeface="Source Sans Pro"/>
                <a:cs typeface="Source Sans Pro"/>
                <a:sym typeface="Source Sans Pro"/>
              </a:rPr>
              <a:t>synth, NSynth (Magenta project)) was sampled to creat some of the melodies in the audio tracks </a:t>
            </a:r>
            <a:endParaRPr sz="2200">
              <a:solidFill>
                <a:schemeClr val="lt1"/>
              </a:solidFill>
              <a:latin typeface="Source Sans Pro"/>
              <a:ea typeface="Source Sans Pro"/>
              <a:cs typeface="Source Sans Pro"/>
              <a:sym typeface="Source Sans Pro"/>
            </a:endParaRPr>
          </a:p>
          <a:p>
            <a:pPr indent="-326430" lvl="0" marL="457200" rtl="0" algn="l">
              <a:spcBef>
                <a:spcPts val="0"/>
              </a:spcBef>
              <a:spcAft>
                <a:spcPts val="0"/>
              </a:spcAft>
              <a:buClr>
                <a:schemeClr val="lt1"/>
              </a:buClr>
              <a:buSzPct val="100000"/>
              <a:buFont typeface="Source Sans Pro"/>
              <a:buChar char="●"/>
            </a:pPr>
            <a:r>
              <a:rPr lang="en" sz="2200">
                <a:solidFill>
                  <a:schemeClr val="lt1"/>
                </a:solidFill>
                <a:latin typeface="Source Sans Pro"/>
                <a:ea typeface="Source Sans Pro"/>
                <a:cs typeface="Source Sans Pro"/>
                <a:sym typeface="Source Sans Pro"/>
              </a:rPr>
              <a:t>GPT3, OpenAI’s generative model,  was </a:t>
            </a:r>
            <a:r>
              <a:rPr lang="en" sz="2200">
                <a:solidFill>
                  <a:schemeClr val="lt1"/>
                </a:solidFill>
                <a:latin typeface="Source Sans Pro"/>
                <a:ea typeface="Source Sans Pro"/>
                <a:cs typeface="Source Sans Pro"/>
                <a:sym typeface="Source Sans Pro"/>
              </a:rPr>
              <a:t>used to</a:t>
            </a:r>
            <a:r>
              <a:rPr lang="en" sz="2200">
                <a:solidFill>
                  <a:schemeClr val="lt1"/>
                </a:solidFill>
                <a:latin typeface="Source Sans Pro"/>
                <a:ea typeface="Source Sans Pro"/>
                <a:cs typeface="Source Sans Pro"/>
                <a:sym typeface="Source Sans Pro"/>
              </a:rPr>
              <a:t> generate storylines and we filmed a short scene based on the story.</a:t>
            </a:r>
            <a:endParaRPr sz="2200">
              <a:solidFill>
                <a:schemeClr val="lt1"/>
              </a:solidFill>
              <a:latin typeface="Source Sans Pro"/>
              <a:ea typeface="Source Sans Pro"/>
              <a:cs typeface="Source Sans Pro"/>
              <a:sym typeface="Source Sans Pro"/>
            </a:endParaRPr>
          </a:p>
          <a:p>
            <a:pPr indent="0" lvl="0" marL="457200" rtl="0" algn="l">
              <a:spcBef>
                <a:spcPts val="0"/>
              </a:spcBef>
              <a:spcAft>
                <a:spcPts val="0"/>
              </a:spcAft>
              <a:buNone/>
            </a:pPr>
            <a:r>
              <a:t/>
            </a:r>
            <a:endParaRPr>
              <a:solidFill>
                <a:schemeClr val="lt1"/>
              </a:solidFill>
              <a:latin typeface="Source Sans Pro"/>
              <a:ea typeface="Source Sans Pro"/>
              <a:cs typeface="Source Sans Pro"/>
              <a:sym typeface="Source Sans Pro"/>
            </a:endParaRPr>
          </a:p>
          <a:p>
            <a:pPr indent="0" lvl="0" marL="0" rtl="0" algn="l">
              <a:spcBef>
                <a:spcPts val="0"/>
              </a:spcBef>
              <a:spcAft>
                <a:spcPts val="0"/>
              </a:spcAft>
              <a:buSzPct val="84185"/>
              <a:buNone/>
            </a:pPr>
            <a:r>
              <a:rPr lang="en" sz="1306">
                <a:solidFill>
                  <a:schemeClr val="lt1"/>
                </a:solidFill>
                <a:latin typeface="Source Sans Pro"/>
                <a:ea typeface="Source Sans Pro"/>
                <a:cs typeface="Source Sans Pro"/>
                <a:sym typeface="Source Sans Pro"/>
              </a:rPr>
              <a:t>Note: </a:t>
            </a:r>
            <a:r>
              <a:rPr lang="en" sz="1306">
                <a:solidFill>
                  <a:schemeClr val="lt1"/>
                </a:solidFill>
                <a:latin typeface="Source Sans Pro"/>
                <a:ea typeface="Source Sans Pro"/>
                <a:cs typeface="Source Sans Pro"/>
                <a:sym typeface="Source Sans Pro"/>
              </a:rPr>
              <a:t>Please</a:t>
            </a:r>
            <a:r>
              <a:rPr lang="en" sz="1306">
                <a:solidFill>
                  <a:schemeClr val="lt1"/>
                </a:solidFill>
                <a:latin typeface="Source Sans Pro"/>
                <a:ea typeface="Source Sans Pro"/>
                <a:cs typeface="Source Sans Pro"/>
                <a:sym typeface="Source Sans Pro"/>
              </a:rPr>
              <a:t> refer to the appendix for a </a:t>
            </a:r>
            <a:r>
              <a:rPr lang="en" sz="1306">
                <a:solidFill>
                  <a:schemeClr val="lt1"/>
                </a:solidFill>
                <a:latin typeface="Source Sans Pro"/>
                <a:ea typeface="Source Sans Pro"/>
                <a:cs typeface="Source Sans Pro"/>
                <a:sym typeface="Source Sans Pro"/>
              </a:rPr>
              <a:t>small</a:t>
            </a:r>
            <a:r>
              <a:rPr lang="en" sz="1306">
                <a:solidFill>
                  <a:schemeClr val="lt1"/>
                </a:solidFill>
                <a:latin typeface="Source Sans Pro"/>
                <a:ea typeface="Source Sans Pro"/>
                <a:cs typeface="Source Sans Pro"/>
                <a:sym typeface="Source Sans Pro"/>
              </a:rPr>
              <a:t> taste of these artifacts or to the video for an overview of the creation  process. Video </a:t>
            </a:r>
            <a:r>
              <a:rPr lang="en" sz="1306">
                <a:solidFill>
                  <a:schemeClr val="lt1"/>
                </a:solidFill>
                <a:latin typeface="Source Sans Pro"/>
                <a:ea typeface="Source Sans Pro"/>
                <a:cs typeface="Source Sans Pro"/>
                <a:sym typeface="Source Sans Pro"/>
              </a:rPr>
              <a:t>link</a:t>
            </a:r>
            <a:r>
              <a:rPr lang="en" sz="1306">
                <a:solidFill>
                  <a:schemeClr val="lt1"/>
                </a:solidFill>
                <a:latin typeface="Source Sans Pro"/>
                <a:ea typeface="Source Sans Pro"/>
                <a:cs typeface="Source Sans Pro"/>
                <a:sym typeface="Source Sans Pro"/>
              </a:rPr>
              <a:t>:</a:t>
            </a:r>
            <a:endParaRPr sz="1306">
              <a:solidFill>
                <a:schemeClr val="lt1"/>
              </a:solidFill>
              <a:latin typeface="Source Sans Pro"/>
              <a:ea typeface="Source Sans Pro"/>
              <a:cs typeface="Source Sans Pro"/>
              <a:sym typeface="Source Sans Pro"/>
            </a:endParaRPr>
          </a:p>
          <a:p>
            <a:pPr indent="0" lvl="0" marL="0" rtl="0" algn="l">
              <a:spcBef>
                <a:spcPts val="0"/>
              </a:spcBef>
              <a:spcAft>
                <a:spcPts val="0"/>
              </a:spcAft>
              <a:buSzPct val="84185"/>
              <a:buNone/>
            </a:pPr>
            <a:r>
              <a:rPr lang="en" sz="1306" u="sng">
                <a:solidFill>
                  <a:schemeClr val="hlink"/>
                </a:solidFill>
                <a:latin typeface="Source Sans Pro"/>
                <a:ea typeface="Source Sans Pro"/>
                <a:cs typeface="Source Sans Pro"/>
                <a:sym typeface="Source Sans Pro"/>
                <a:hlinkClick r:id="rId4"/>
              </a:rPr>
              <a:t>https://youtu.be/6lOFOZxScuM</a:t>
            </a:r>
            <a:endParaRPr sz="1306">
              <a:solidFill>
                <a:schemeClr val="lt1"/>
              </a:solidFill>
              <a:latin typeface="Source Sans Pro"/>
              <a:ea typeface="Source Sans Pro"/>
              <a:cs typeface="Source Sans Pro"/>
              <a:sym typeface="Source Sans Pro"/>
            </a:endParaRPr>
          </a:p>
          <a:p>
            <a:pPr indent="0" lvl="0" marL="0" rtl="0" algn="l">
              <a:spcBef>
                <a:spcPts val="0"/>
              </a:spcBef>
              <a:spcAft>
                <a:spcPts val="0"/>
              </a:spcAft>
              <a:buClr>
                <a:schemeClr val="dk1"/>
              </a:buClr>
              <a:buSzPct val="61111"/>
              <a:buFont typeface="Arial"/>
              <a:buNone/>
            </a:pPr>
            <a:r>
              <a:t/>
            </a:r>
            <a:endParaRPr>
              <a:solidFill>
                <a:schemeClr val="lt1"/>
              </a:solidFill>
              <a:latin typeface="Source Sans Pro"/>
              <a:ea typeface="Source Sans Pro"/>
              <a:cs typeface="Source Sans Pro"/>
              <a:sym typeface="Source Sans Pro"/>
            </a:endParaRPr>
          </a:p>
        </p:txBody>
      </p:sp>
      <p:pic>
        <p:nvPicPr>
          <p:cNvPr id="99" name="Google Shape;99;p5"/>
          <p:cNvPicPr preferRelativeResize="0"/>
          <p:nvPr/>
        </p:nvPicPr>
        <p:blipFill>
          <a:blip r:embed="rId5">
            <a:alphaModFix/>
          </a:blip>
          <a:stretch>
            <a:fillRect/>
          </a:stretch>
        </p:blipFill>
        <p:spPr>
          <a:xfrm>
            <a:off x="5676675" y="1301852"/>
            <a:ext cx="1524151" cy="381629"/>
          </a:xfrm>
          <a:prstGeom prst="rect">
            <a:avLst/>
          </a:prstGeom>
          <a:noFill/>
          <a:ln>
            <a:noFill/>
          </a:ln>
        </p:spPr>
      </p:pic>
      <p:pic>
        <p:nvPicPr>
          <p:cNvPr id="100" name="Google Shape;100;p5"/>
          <p:cNvPicPr preferRelativeResize="0"/>
          <p:nvPr/>
        </p:nvPicPr>
        <p:blipFill>
          <a:blip r:embed="rId6">
            <a:alphaModFix/>
          </a:blip>
          <a:stretch>
            <a:fillRect/>
          </a:stretch>
        </p:blipFill>
        <p:spPr>
          <a:xfrm>
            <a:off x="5734225" y="2065967"/>
            <a:ext cx="1466601" cy="669337"/>
          </a:xfrm>
          <a:prstGeom prst="rect">
            <a:avLst/>
          </a:prstGeom>
          <a:noFill/>
          <a:ln>
            <a:noFill/>
          </a:ln>
        </p:spPr>
      </p:pic>
      <p:pic>
        <p:nvPicPr>
          <p:cNvPr id="101" name="Google Shape;101;p5"/>
          <p:cNvPicPr preferRelativeResize="0"/>
          <p:nvPr/>
        </p:nvPicPr>
        <p:blipFill>
          <a:blip r:embed="rId7">
            <a:alphaModFix/>
          </a:blip>
          <a:stretch>
            <a:fillRect/>
          </a:stretch>
        </p:blipFill>
        <p:spPr>
          <a:xfrm>
            <a:off x="7369100" y="1301850"/>
            <a:ext cx="1774900" cy="1434378"/>
          </a:xfrm>
          <a:prstGeom prst="rect">
            <a:avLst/>
          </a:prstGeom>
          <a:noFill/>
          <a:ln>
            <a:noFill/>
          </a:ln>
        </p:spPr>
      </p:pic>
      <p:pic>
        <p:nvPicPr>
          <p:cNvPr id="102" name="Google Shape;102;p5"/>
          <p:cNvPicPr preferRelativeResize="0"/>
          <p:nvPr/>
        </p:nvPicPr>
        <p:blipFill>
          <a:blip r:embed="rId8">
            <a:alphaModFix/>
          </a:blip>
          <a:stretch>
            <a:fillRect/>
          </a:stretch>
        </p:blipFill>
        <p:spPr>
          <a:xfrm>
            <a:off x="5734225" y="3117800"/>
            <a:ext cx="3158025" cy="917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ea27558a24_0_12"/>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08" name="Google Shape;108;gea27558a24_0_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The Story So Far: Visual 1 Artifacts</a:t>
            </a:r>
            <a:endParaRPr b="1">
              <a:solidFill>
                <a:srgbClr val="4DBFFF"/>
              </a:solidFill>
              <a:latin typeface="Source Sans Pro"/>
              <a:ea typeface="Source Sans Pro"/>
              <a:cs typeface="Source Sans Pro"/>
              <a:sym typeface="Source Sans Pro"/>
            </a:endParaRPr>
          </a:p>
        </p:txBody>
      </p:sp>
      <p:sp>
        <p:nvSpPr>
          <p:cNvPr id="109" name="Google Shape;109;gea27558a24_0_12"/>
          <p:cNvSpPr txBox="1"/>
          <p:nvPr>
            <p:ph idx="1" type="body"/>
          </p:nvPr>
        </p:nvSpPr>
        <p:spPr>
          <a:xfrm>
            <a:off x="278025" y="1065938"/>
            <a:ext cx="8441100" cy="7716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770"/>
              <a:buFont typeface="Arial"/>
              <a:buNone/>
            </a:pPr>
            <a:r>
              <a:rPr lang="en" sz="1460">
                <a:solidFill>
                  <a:schemeClr val="lt1"/>
                </a:solidFill>
                <a:latin typeface="Source Sans Pro"/>
                <a:ea typeface="Source Sans Pro"/>
                <a:cs typeface="Source Sans Pro"/>
                <a:sym typeface="Source Sans Pro"/>
              </a:rPr>
              <a:t>I</a:t>
            </a:r>
            <a:r>
              <a:rPr lang="en" sz="1460">
                <a:solidFill>
                  <a:schemeClr val="lt1"/>
                </a:solidFill>
                <a:latin typeface="Source Sans Pro"/>
                <a:ea typeface="Source Sans Pro"/>
                <a:cs typeface="Source Sans Pro"/>
                <a:sym typeface="Source Sans Pro"/>
              </a:rPr>
              <a:t>n the beginning there was a poem. We created an artwork, a song and a short video to represent the poem in multiple modalities , capturing the emotional state of the poet in the hypnagogic state, and used generative AI throughout the creation process. Below are the multiple representations of the same poem lines (pink box)</a:t>
            </a:r>
            <a:endParaRPr sz="1460">
              <a:solidFill>
                <a:schemeClr val="lt1"/>
              </a:solidFill>
              <a:latin typeface="Source Sans Pro"/>
              <a:ea typeface="Source Sans Pro"/>
              <a:cs typeface="Source Sans Pro"/>
              <a:sym typeface="Source Sans Pro"/>
            </a:endParaRPr>
          </a:p>
        </p:txBody>
      </p:sp>
      <p:pic>
        <p:nvPicPr>
          <p:cNvPr id="110" name="Google Shape;110;gea27558a24_0_12"/>
          <p:cNvPicPr preferRelativeResize="0"/>
          <p:nvPr/>
        </p:nvPicPr>
        <p:blipFill rotWithShape="1">
          <a:blip r:embed="rId4">
            <a:alphaModFix/>
          </a:blip>
          <a:srcRect b="3175" l="0" r="0" t="3165"/>
          <a:stretch/>
        </p:blipFill>
        <p:spPr>
          <a:xfrm>
            <a:off x="413575" y="1913426"/>
            <a:ext cx="2049629" cy="1919750"/>
          </a:xfrm>
          <a:prstGeom prst="rect">
            <a:avLst/>
          </a:prstGeom>
          <a:noFill/>
          <a:ln>
            <a:noFill/>
          </a:ln>
        </p:spPr>
      </p:pic>
      <p:sp>
        <p:nvSpPr>
          <p:cNvPr id="111" name="Google Shape;111;gea27558a24_0_12"/>
          <p:cNvSpPr txBox="1"/>
          <p:nvPr/>
        </p:nvSpPr>
        <p:spPr>
          <a:xfrm>
            <a:off x="11588" y="4018938"/>
            <a:ext cx="2853600" cy="215400"/>
          </a:xfrm>
          <a:prstGeom prst="rect">
            <a:avLst/>
          </a:prstGeom>
          <a:noFill/>
          <a:ln>
            <a:noFill/>
          </a:ln>
        </p:spPr>
        <p:txBody>
          <a:bodyPr anchorCtr="0" anchor="t" bIns="0" lIns="91425" spcFirstLastPara="1" rIns="91425" wrap="square" tIns="0">
            <a:spAutoFit/>
          </a:bodyPr>
          <a:lstStyle/>
          <a:p>
            <a:pPr indent="0" lvl="0" marL="0" rtl="0" algn="ctr">
              <a:lnSpc>
                <a:spcPct val="115000"/>
              </a:lnSpc>
              <a:spcBef>
                <a:spcPts val="0"/>
              </a:spcBef>
              <a:spcAft>
                <a:spcPts val="1200"/>
              </a:spcAft>
              <a:buClr>
                <a:schemeClr val="dk1"/>
              </a:buClr>
              <a:buSzPts val="1100"/>
              <a:buFont typeface="Arial"/>
              <a:buNone/>
            </a:pPr>
            <a:r>
              <a:rPr lang="en">
                <a:solidFill>
                  <a:schemeClr val="lt1"/>
                </a:solidFill>
                <a:latin typeface="Source Sans Pro"/>
                <a:ea typeface="Source Sans Pro"/>
                <a:cs typeface="Source Sans Pro"/>
                <a:sym typeface="Source Sans Pro"/>
              </a:rPr>
              <a:t>Art Piece: </a:t>
            </a:r>
            <a:r>
              <a:rPr i="1" lang="en" sz="1100">
                <a:solidFill>
                  <a:schemeClr val="lt1"/>
                </a:solidFill>
                <a:latin typeface="Source Sans Pro"/>
                <a:ea typeface="Source Sans Pro"/>
                <a:cs typeface="Source Sans Pro"/>
                <a:sym typeface="Source Sans Pro"/>
              </a:rPr>
              <a:t>Coloured </a:t>
            </a:r>
            <a:r>
              <a:rPr i="1" lang="en" sz="1100">
                <a:solidFill>
                  <a:schemeClr val="lt1"/>
                </a:solidFill>
                <a:latin typeface="Source Sans Pro"/>
                <a:ea typeface="Source Sans Pro"/>
                <a:cs typeface="Source Sans Pro"/>
                <a:sym typeface="Source Sans Pro"/>
              </a:rPr>
              <a:t>Generatively</a:t>
            </a:r>
            <a:endParaRPr i="1" sz="1100">
              <a:solidFill>
                <a:schemeClr val="lt1"/>
              </a:solidFill>
              <a:latin typeface="Source Sans Pro"/>
              <a:ea typeface="Source Sans Pro"/>
              <a:cs typeface="Source Sans Pro"/>
              <a:sym typeface="Source Sans Pro"/>
            </a:endParaRPr>
          </a:p>
        </p:txBody>
      </p:sp>
      <p:pic>
        <p:nvPicPr>
          <p:cNvPr id="112" name="Google Shape;112;gea27558a24_0_12"/>
          <p:cNvPicPr preferRelativeResize="0"/>
          <p:nvPr/>
        </p:nvPicPr>
        <p:blipFill>
          <a:blip r:embed="rId5">
            <a:alphaModFix/>
          </a:blip>
          <a:stretch>
            <a:fillRect/>
          </a:stretch>
        </p:blipFill>
        <p:spPr>
          <a:xfrm>
            <a:off x="2660380" y="4406349"/>
            <a:ext cx="3823243" cy="572700"/>
          </a:xfrm>
          <a:prstGeom prst="rect">
            <a:avLst/>
          </a:prstGeom>
          <a:noFill/>
          <a:ln>
            <a:noFill/>
          </a:ln>
        </p:spPr>
      </p:pic>
      <p:sp>
        <p:nvSpPr>
          <p:cNvPr id="113" name="Google Shape;113;gea27558a24_0_12"/>
          <p:cNvSpPr txBox="1"/>
          <p:nvPr/>
        </p:nvSpPr>
        <p:spPr>
          <a:xfrm>
            <a:off x="3071775" y="4018938"/>
            <a:ext cx="2853600" cy="215400"/>
          </a:xfrm>
          <a:prstGeom prst="rect">
            <a:avLst/>
          </a:prstGeom>
          <a:noFill/>
          <a:ln>
            <a:noFill/>
          </a:ln>
        </p:spPr>
        <p:txBody>
          <a:bodyPr anchorCtr="0" anchor="t" bIns="0" lIns="91425" spcFirstLastPara="1" rIns="91425" wrap="square" tIns="0">
            <a:spAutoFit/>
          </a:bodyPr>
          <a:lstStyle/>
          <a:p>
            <a:pPr indent="0" lvl="0" marL="0" rtl="0" algn="ctr">
              <a:lnSpc>
                <a:spcPct val="115000"/>
              </a:lnSpc>
              <a:spcBef>
                <a:spcPts val="0"/>
              </a:spcBef>
              <a:spcAft>
                <a:spcPts val="1200"/>
              </a:spcAft>
              <a:buClr>
                <a:schemeClr val="dk1"/>
              </a:buClr>
              <a:buSzPts val="1100"/>
              <a:buFont typeface="Arial"/>
              <a:buNone/>
            </a:pPr>
            <a:r>
              <a:rPr lang="en">
                <a:solidFill>
                  <a:schemeClr val="lt1"/>
                </a:solidFill>
                <a:latin typeface="Source Sans Pro"/>
                <a:ea typeface="Source Sans Pro"/>
                <a:cs typeface="Source Sans Pro"/>
                <a:sym typeface="Source Sans Pro"/>
              </a:rPr>
              <a:t>Soundscape</a:t>
            </a:r>
            <a:r>
              <a:rPr lang="en">
                <a:solidFill>
                  <a:schemeClr val="lt1"/>
                </a:solidFill>
                <a:latin typeface="Source Sans Pro"/>
                <a:ea typeface="Source Sans Pro"/>
                <a:cs typeface="Source Sans Pro"/>
                <a:sym typeface="Source Sans Pro"/>
              </a:rPr>
              <a:t>: </a:t>
            </a:r>
            <a:r>
              <a:rPr i="1" lang="en" sz="1100">
                <a:solidFill>
                  <a:schemeClr val="lt1"/>
                </a:solidFill>
                <a:latin typeface="Source Sans Pro"/>
                <a:ea typeface="Source Sans Pro"/>
                <a:cs typeface="Source Sans Pro"/>
                <a:sym typeface="Source Sans Pro"/>
              </a:rPr>
              <a:t>Generative Sounds</a:t>
            </a:r>
            <a:endParaRPr i="1" sz="1100">
              <a:solidFill>
                <a:schemeClr val="lt1"/>
              </a:solidFill>
              <a:latin typeface="Source Sans Pro"/>
              <a:ea typeface="Source Sans Pro"/>
              <a:cs typeface="Source Sans Pro"/>
              <a:sym typeface="Source Sans Pro"/>
            </a:endParaRPr>
          </a:p>
        </p:txBody>
      </p:sp>
      <p:sp>
        <p:nvSpPr>
          <p:cNvPr id="114" name="Google Shape;114;gea27558a24_0_12"/>
          <p:cNvSpPr txBox="1"/>
          <p:nvPr/>
        </p:nvSpPr>
        <p:spPr>
          <a:xfrm>
            <a:off x="6354325" y="4018938"/>
            <a:ext cx="2853600" cy="215400"/>
          </a:xfrm>
          <a:prstGeom prst="rect">
            <a:avLst/>
          </a:prstGeom>
          <a:noFill/>
          <a:ln>
            <a:noFill/>
          </a:ln>
        </p:spPr>
        <p:txBody>
          <a:bodyPr anchorCtr="0" anchor="t" bIns="0" lIns="91425" spcFirstLastPara="1" rIns="91425" wrap="square" tIns="0">
            <a:spAutoFit/>
          </a:bodyPr>
          <a:lstStyle/>
          <a:p>
            <a:pPr indent="0" lvl="0" marL="0" rtl="0" algn="ctr">
              <a:lnSpc>
                <a:spcPct val="115000"/>
              </a:lnSpc>
              <a:spcBef>
                <a:spcPts val="0"/>
              </a:spcBef>
              <a:spcAft>
                <a:spcPts val="1200"/>
              </a:spcAft>
              <a:buClr>
                <a:schemeClr val="dk1"/>
              </a:buClr>
              <a:buSzPts val="1100"/>
              <a:buFont typeface="Arial"/>
              <a:buNone/>
            </a:pPr>
            <a:r>
              <a:rPr lang="en">
                <a:solidFill>
                  <a:schemeClr val="lt1"/>
                </a:solidFill>
                <a:latin typeface="Source Sans Pro"/>
                <a:ea typeface="Source Sans Pro"/>
                <a:cs typeface="Source Sans Pro"/>
                <a:sym typeface="Source Sans Pro"/>
              </a:rPr>
              <a:t>Short Video</a:t>
            </a:r>
            <a:r>
              <a:rPr lang="en">
                <a:solidFill>
                  <a:schemeClr val="lt1"/>
                </a:solidFill>
                <a:latin typeface="Source Sans Pro"/>
                <a:ea typeface="Source Sans Pro"/>
                <a:cs typeface="Source Sans Pro"/>
                <a:sym typeface="Source Sans Pro"/>
              </a:rPr>
              <a:t>: </a:t>
            </a:r>
            <a:r>
              <a:rPr i="1" lang="en" sz="1100">
                <a:solidFill>
                  <a:schemeClr val="lt1"/>
                </a:solidFill>
                <a:latin typeface="Source Sans Pro"/>
                <a:ea typeface="Source Sans Pro"/>
                <a:cs typeface="Source Sans Pro"/>
                <a:sym typeface="Source Sans Pro"/>
              </a:rPr>
              <a:t>Story generated by GPT3</a:t>
            </a:r>
            <a:endParaRPr i="1" sz="1100">
              <a:solidFill>
                <a:schemeClr val="lt1"/>
              </a:solidFill>
              <a:latin typeface="Source Sans Pro"/>
              <a:ea typeface="Source Sans Pro"/>
              <a:cs typeface="Source Sans Pro"/>
              <a:sym typeface="Source Sans Pro"/>
            </a:endParaRPr>
          </a:p>
        </p:txBody>
      </p:sp>
      <p:pic>
        <p:nvPicPr>
          <p:cNvPr id="115" name="Google Shape;115;gea27558a24_0_12" title="225193114_530297448188483_7704462801827276367_n.mp4">
            <a:hlinkClick r:id="rId6"/>
          </p:cNvPr>
          <p:cNvPicPr preferRelativeResize="0"/>
          <p:nvPr/>
        </p:nvPicPr>
        <p:blipFill>
          <a:blip r:embed="rId7">
            <a:alphaModFix/>
          </a:blip>
          <a:stretch>
            <a:fillRect/>
          </a:stretch>
        </p:blipFill>
        <p:spPr>
          <a:xfrm>
            <a:off x="3473762" y="1967486"/>
            <a:ext cx="2049626" cy="1921539"/>
          </a:xfrm>
          <a:prstGeom prst="rect">
            <a:avLst/>
          </a:prstGeom>
          <a:noFill/>
          <a:ln>
            <a:noFill/>
          </a:ln>
        </p:spPr>
      </p:pic>
      <p:pic>
        <p:nvPicPr>
          <p:cNvPr id="116" name="Google Shape;116;gea27558a24_0_12" title="InShot_20210830_170802810.mp4">
            <a:hlinkClick r:id="rId8"/>
          </p:cNvPr>
          <p:cNvPicPr preferRelativeResize="0"/>
          <p:nvPr/>
        </p:nvPicPr>
        <p:blipFill>
          <a:blip r:embed="rId9">
            <a:alphaModFix/>
          </a:blip>
          <a:stretch>
            <a:fillRect/>
          </a:stretch>
        </p:blipFill>
        <p:spPr>
          <a:xfrm>
            <a:off x="6756999" y="1968125"/>
            <a:ext cx="2048256" cy="19202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6"/>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22" name="Google Shape;12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Scalability</a:t>
            </a:r>
            <a:endParaRPr b="1">
              <a:solidFill>
                <a:srgbClr val="4DBFFF"/>
              </a:solidFill>
              <a:latin typeface="Source Sans Pro"/>
              <a:ea typeface="Source Sans Pro"/>
              <a:cs typeface="Source Sans Pro"/>
              <a:sym typeface="Source Sans Pro"/>
            </a:endParaRPr>
          </a:p>
        </p:txBody>
      </p:sp>
      <p:sp>
        <p:nvSpPr>
          <p:cNvPr id="123" name="Google Shape;123;p6"/>
          <p:cNvSpPr txBox="1"/>
          <p:nvPr>
            <p:ph idx="1" type="body"/>
          </p:nvPr>
        </p:nvSpPr>
        <p:spPr>
          <a:xfrm>
            <a:off x="0" y="1165150"/>
            <a:ext cx="5366700" cy="3650700"/>
          </a:xfrm>
          <a:prstGeom prst="rect">
            <a:avLst/>
          </a:prstGeom>
          <a:noFill/>
          <a:ln>
            <a:noFill/>
          </a:ln>
        </p:spPr>
        <p:txBody>
          <a:bodyPr anchorCtr="0" anchor="t" bIns="91425" lIns="91425" spcFirstLastPara="1" rIns="91425" wrap="square" tIns="91425">
            <a:normAutofit fontScale="47500" lnSpcReduction="20000"/>
          </a:bodyPr>
          <a:lstStyle/>
          <a:p>
            <a:pPr indent="-331748" lvl="0" marL="457200" rtl="0" algn="l">
              <a:spcBef>
                <a:spcPts val="0"/>
              </a:spcBef>
              <a:spcAft>
                <a:spcPts val="0"/>
              </a:spcAft>
              <a:buClr>
                <a:schemeClr val="lt1"/>
              </a:buClr>
              <a:buSzPct val="100000"/>
              <a:buFont typeface="Source Sans Pro"/>
              <a:buChar char="●"/>
            </a:pPr>
            <a:r>
              <a:rPr lang="en" sz="3419">
                <a:solidFill>
                  <a:schemeClr val="lt1"/>
                </a:solidFill>
                <a:latin typeface="Source Sans Pro"/>
                <a:ea typeface="Source Sans Pro"/>
                <a:cs typeface="Source Sans Pro"/>
                <a:sym typeface="Source Sans Pro"/>
              </a:rPr>
              <a:t>Our vision is to scale this project up, by building a platform for hypnagogic experiences where people can come in, propose an idea, or an original  piece </a:t>
            </a:r>
            <a:endParaRPr sz="3419">
              <a:solidFill>
                <a:schemeClr val="lt1"/>
              </a:solidFill>
              <a:latin typeface="Source Sans Pro"/>
              <a:ea typeface="Source Sans Pro"/>
              <a:cs typeface="Source Sans Pro"/>
              <a:sym typeface="Source Sans Pro"/>
            </a:endParaRPr>
          </a:p>
          <a:p>
            <a:pPr indent="-331748" lvl="0" marL="457200" marR="0" rtl="0" algn="l">
              <a:lnSpc>
                <a:spcPct val="115000"/>
              </a:lnSpc>
              <a:spcBef>
                <a:spcPts val="0"/>
              </a:spcBef>
              <a:spcAft>
                <a:spcPts val="0"/>
              </a:spcAft>
              <a:buClr>
                <a:schemeClr val="lt1"/>
              </a:buClr>
              <a:buSzPct val="100000"/>
              <a:buFont typeface="Source Sans Pro"/>
              <a:buChar char="●"/>
            </a:pPr>
            <a:r>
              <a:rPr lang="en" sz="3419">
                <a:solidFill>
                  <a:schemeClr val="lt1"/>
                </a:solidFill>
                <a:latin typeface="Source Sans Pro"/>
                <a:ea typeface="Source Sans Pro"/>
                <a:cs typeface="Source Sans Pro"/>
                <a:sym typeface="Source Sans Pro"/>
              </a:rPr>
              <a:t>They can then collaborate with artists in different fields to recreate the same piece in different mediums. </a:t>
            </a:r>
            <a:endParaRPr sz="3419">
              <a:solidFill>
                <a:schemeClr val="lt1"/>
              </a:solidFill>
              <a:latin typeface="Source Sans Pro"/>
              <a:ea typeface="Source Sans Pro"/>
              <a:cs typeface="Source Sans Pro"/>
              <a:sym typeface="Source Sans Pro"/>
            </a:endParaRPr>
          </a:p>
          <a:p>
            <a:pPr indent="-331748" lvl="0" marL="457200" marR="0" rtl="0" algn="l">
              <a:lnSpc>
                <a:spcPct val="115000"/>
              </a:lnSpc>
              <a:spcBef>
                <a:spcPts val="0"/>
              </a:spcBef>
              <a:spcAft>
                <a:spcPts val="0"/>
              </a:spcAft>
              <a:buClr>
                <a:schemeClr val="lt1"/>
              </a:buClr>
              <a:buSzPct val="100000"/>
              <a:buFont typeface="Source Sans Pro"/>
              <a:buChar char="●"/>
            </a:pPr>
            <a:r>
              <a:rPr lang="en" sz="3419">
                <a:solidFill>
                  <a:schemeClr val="lt1"/>
                </a:solidFill>
                <a:latin typeface="Source Sans Pro"/>
                <a:ea typeface="Source Sans Pro"/>
                <a:cs typeface="Source Sans Pro"/>
                <a:sym typeface="Source Sans Pro"/>
              </a:rPr>
              <a:t>Generative AI can be in-built into the platform to support creation</a:t>
            </a:r>
            <a:endParaRPr sz="3419">
              <a:solidFill>
                <a:schemeClr val="lt1"/>
              </a:solidFill>
              <a:latin typeface="Source Sans Pro"/>
              <a:ea typeface="Source Sans Pro"/>
              <a:cs typeface="Source Sans Pro"/>
              <a:sym typeface="Source Sans Pro"/>
            </a:endParaRPr>
          </a:p>
          <a:p>
            <a:pPr indent="-331748" lvl="0" marL="457200" marR="0" rtl="0" algn="l">
              <a:lnSpc>
                <a:spcPct val="115000"/>
              </a:lnSpc>
              <a:spcBef>
                <a:spcPts val="0"/>
              </a:spcBef>
              <a:spcAft>
                <a:spcPts val="0"/>
              </a:spcAft>
              <a:buClr>
                <a:schemeClr val="lt1"/>
              </a:buClr>
              <a:buSzPct val="100000"/>
              <a:buFont typeface="Source Sans Pro"/>
              <a:buChar char="●"/>
            </a:pPr>
            <a:r>
              <a:rPr lang="en" sz="3419">
                <a:solidFill>
                  <a:schemeClr val="lt1"/>
                </a:solidFill>
                <a:latin typeface="Source Sans Pro"/>
                <a:ea typeface="Source Sans Pro"/>
                <a:cs typeface="Source Sans Pro"/>
                <a:sym typeface="Source Sans Pro"/>
              </a:rPr>
              <a:t>Why??? Art is therapy and a spiritual connection for many and more collaborative art will lead to a net positive on our planet and beyond.</a:t>
            </a:r>
            <a:endParaRPr sz="3419">
              <a:solidFill>
                <a:schemeClr val="lt1"/>
              </a:solidFill>
              <a:latin typeface="Source Sans Pro"/>
              <a:ea typeface="Source Sans Pro"/>
              <a:cs typeface="Source Sans Pro"/>
              <a:sym typeface="Source Sans Pro"/>
            </a:endParaRPr>
          </a:p>
          <a:p>
            <a:pPr indent="-331748" lvl="0" marL="457200" marR="0" rtl="0" algn="l">
              <a:lnSpc>
                <a:spcPct val="115000"/>
              </a:lnSpc>
              <a:spcBef>
                <a:spcPts val="0"/>
              </a:spcBef>
              <a:spcAft>
                <a:spcPts val="0"/>
              </a:spcAft>
              <a:buClr>
                <a:schemeClr val="lt1"/>
              </a:buClr>
              <a:buSzPct val="100000"/>
              <a:buFont typeface="Source Sans Pro"/>
              <a:buChar char="●"/>
            </a:pPr>
            <a:r>
              <a:rPr lang="en" sz="3419">
                <a:solidFill>
                  <a:schemeClr val="lt1"/>
                </a:solidFill>
                <a:latin typeface="Source Sans Pro"/>
                <a:ea typeface="Source Sans Pro"/>
                <a:cs typeface="Source Sans Pro"/>
                <a:sym typeface="Source Sans Pro"/>
              </a:rPr>
              <a:t>To </a:t>
            </a:r>
            <a:r>
              <a:rPr lang="en" sz="3419">
                <a:solidFill>
                  <a:schemeClr val="lt1"/>
                </a:solidFill>
                <a:latin typeface="Source Sans Pro"/>
                <a:ea typeface="Source Sans Pro"/>
                <a:cs typeface="Source Sans Pro"/>
                <a:sym typeface="Source Sans Pro"/>
              </a:rPr>
              <a:t>build</a:t>
            </a:r>
            <a:r>
              <a:rPr lang="en" sz="3419">
                <a:solidFill>
                  <a:schemeClr val="lt1"/>
                </a:solidFill>
                <a:latin typeface="Source Sans Pro"/>
                <a:ea typeface="Source Sans Pro"/>
                <a:cs typeface="Source Sans Pro"/>
                <a:sym typeface="Source Sans Pro"/>
              </a:rPr>
              <a:t> such a </a:t>
            </a:r>
            <a:r>
              <a:rPr lang="en" sz="3419">
                <a:solidFill>
                  <a:schemeClr val="lt1"/>
                </a:solidFill>
                <a:latin typeface="Source Sans Pro"/>
                <a:ea typeface="Source Sans Pro"/>
                <a:cs typeface="Source Sans Pro"/>
                <a:sym typeface="Source Sans Pro"/>
              </a:rPr>
              <a:t>platform in the future, </a:t>
            </a:r>
            <a:r>
              <a:rPr lang="en" sz="3419">
                <a:solidFill>
                  <a:schemeClr val="lt1"/>
                </a:solidFill>
                <a:latin typeface="Source Sans Pro"/>
                <a:ea typeface="Source Sans Pro"/>
                <a:cs typeface="Source Sans Pro"/>
                <a:sym typeface="Source Sans Pro"/>
              </a:rPr>
              <a:t>we would  like to use </a:t>
            </a:r>
            <a:r>
              <a:rPr lang="en" sz="3419">
                <a:solidFill>
                  <a:schemeClr val="lt1"/>
                </a:solidFill>
                <a:latin typeface="Source Sans Pro"/>
                <a:ea typeface="Source Sans Pro"/>
                <a:cs typeface="Source Sans Pro"/>
                <a:sym typeface="Source Sans Pro"/>
              </a:rPr>
              <a:t>the</a:t>
            </a:r>
            <a:r>
              <a:rPr lang="en" sz="3419">
                <a:solidFill>
                  <a:schemeClr val="lt1"/>
                </a:solidFill>
                <a:latin typeface="Source Sans Pro"/>
                <a:ea typeface="Source Sans Pro"/>
                <a:cs typeface="Source Sans Pro"/>
                <a:sym typeface="Source Sans Pro"/>
              </a:rPr>
              <a:t> </a:t>
            </a:r>
            <a:r>
              <a:rPr b="1" lang="en" sz="3419">
                <a:solidFill>
                  <a:schemeClr val="lt1"/>
                </a:solidFill>
                <a:latin typeface="Source Sans Pro"/>
                <a:ea typeface="Source Sans Pro"/>
                <a:cs typeface="Source Sans Pro"/>
                <a:sym typeface="Source Sans Pro"/>
              </a:rPr>
              <a:t>MERN stack along with Elixir for real time </a:t>
            </a:r>
            <a:r>
              <a:rPr b="1" lang="en" sz="3419">
                <a:solidFill>
                  <a:schemeClr val="lt1"/>
                </a:solidFill>
                <a:latin typeface="Source Sans Pro"/>
                <a:ea typeface="Source Sans Pro"/>
                <a:cs typeface="Source Sans Pro"/>
                <a:sym typeface="Source Sans Pro"/>
              </a:rPr>
              <a:t>applications and Kubernetes </a:t>
            </a:r>
            <a:r>
              <a:rPr lang="en" sz="3419">
                <a:solidFill>
                  <a:schemeClr val="lt1"/>
                </a:solidFill>
                <a:latin typeface="Source Sans Pro"/>
                <a:ea typeface="Source Sans Pro"/>
                <a:cs typeface="Source Sans Pro"/>
                <a:sym typeface="Source Sans Pro"/>
              </a:rPr>
              <a:t>for deployment</a:t>
            </a:r>
            <a:endParaRPr sz="3419">
              <a:solidFill>
                <a:schemeClr val="lt1"/>
              </a:solidFill>
              <a:latin typeface="Source Sans Pro"/>
              <a:ea typeface="Source Sans Pro"/>
              <a:cs typeface="Source Sans Pro"/>
              <a:sym typeface="Source Sans Pro"/>
            </a:endParaRPr>
          </a:p>
          <a:p>
            <a:pPr indent="0" lvl="0" marL="0" rtl="0" algn="l">
              <a:lnSpc>
                <a:spcPct val="115000"/>
              </a:lnSpc>
              <a:spcBef>
                <a:spcPts val="0"/>
              </a:spcBef>
              <a:spcAft>
                <a:spcPts val="1200"/>
              </a:spcAft>
              <a:buSzPct val="100000"/>
              <a:buNone/>
            </a:pPr>
            <a:r>
              <a:t/>
            </a:r>
            <a:endParaRPr>
              <a:solidFill>
                <a:schemeClr val="lt1"/>
              </a:solidFill>
              <a:latin typeface="Source Sans Pro"/>
              <a:ea typeface="Source Sans Pro"/>
              <a:cs typeface="Source Sans Pro"/>
              <a:sym typeface="Source Sans Pro"/>
            </a:endParaRPr>
          </a:p>
        </p:txBody>
      </p:sp>
      <p:pic>
        <p:nvPicPr>
          <p:cNvPr id="124" name="Google Shape;124;p6"/>
          <p:cNvPicPr preferRelativeResize="0"/>
          <p:nvPr/>
        </p:nvPicPr>
        <p:blipFill>
          <a:blip r:embed="rId4">
            <a:alphaModFix/>
          </a:blip>
          <a:stretch>
            <a:fillRect/>
          </a:stretch>
        </p:blipFill>
        <p:spPr>
          <a:xfrm>
            <a:off x="6064250" y="1292500"/>
            <a:ext cx="2217150" cy="804389"/>
          </a:xfrm>
          <a:prstGeom prst="rect">
            <a:avLst/>
          </a:prstGeom>
          <a:noFill/>
          <a:ln>
            <a:noFill/>
          </a:ln>
        </p:spPr>
      </p:pic>
      <p:pic>
        <p:nvPicPr>
          <p:cNvPr id="125" name="Google Shape;125;p6"/>
          <p:cNvPicPr preferRelativeResize="0"/>
          <p:nvPr/>
        </p:nvPicPr>
        <p:blipFill>
          <a:blip r:embed="rId5">
            <a:alphaModFix/>
          </a:blip>
          <a:stretch>
            <a:fillRect/>
          </a:stretch>
        </p:blipFill>
        <p:spPr>
          <a:xfrm>
            <a:off x="6187289" y="2340463"/>
            <a:ext cx="1971072" cy="804400"/>
          </a:xfrm>
          <a:prstGeom prst="rect">
            <a:avLst/>
          </a:prstGeom>
          <a:noFill/>
          <a:ln>
            <a:noFill/>
          </a:ln>
        </p:spPr>
      </p:pic>
      <p:pic>
        <p:nvPicPr>
          <p:cNvPr id="126" name="Google Shape;126;p6"/>
          <p:cNvPicPr preferRelativeResize="0"/>
          <p:nvPr/>
        </p:nvPicPr>
        <p:blipFill rotWithShape="1">
          <a:blip r:embed="rId6">
            <a:alphaModFix/>
          </a:blip>
          <a:srcRect b="0" l="1653" r="1653" t="0"/>
          <a:stretch/>
        </p:blipFill>
        <p:spPr>
          <a:xfrm>
            <a:off x="6291966" y="3388425"/>
            <a:ext cx="1761709" cy="996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gea27558a24_0_24"/>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32" name="Google Shape;132;gea27558a24_0_24"/>
          <p:cNvSpPr txBox="1"/>
          <p:nvPr>
            <p:ph type="title"/>
          </p:nvPr>
        </p:nvSpPr>
        <p:spPr>
          <a:xfrm>
            <a:off x="2585400" y="2285400"/>
            <a:ext cx="39732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4DBFFF"/>
                </a:solidFill>
                <a:latin typeface="Source Sans Pro"/>
                <a:ea typeface="Source Sans Pro"/>
                <a:cs typeface="Source Sans Pro"/>
                <a:sym typeface="Source Sans Pro"/>
              </a:rPr>
              <a:t>Appendix</a:t>
            </a:r>
            <a:endParaRPr b="1">
              <a:solidFill>
                <a:srgbClr val="4DBFFF"/>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